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62" r:id="rId2"/>
    <p:sldId id="301" r:id="rId3"/>
    <p:sldId id="302" r:id="rId4"/>
    <p:sldId id="324" r:id="rId5"/>
    <p:sldId id="316" r:id="rId6"/>
    <p:sldId id="303" r:id="rId7"/>
    <p:sldId id="317" r:id="rId8"/>
    <p:sldId id="304" r:id="rId9"/>
    <p:sldId id="318" r:id="rId10"/>
    <p:sldId id="306" r:id="rId11"/>
    <p:sldId id="307" r:id="rId12"/>
    <p:sldId id="323" r:id="rId13"/>
    <p:sldId id="308" r:id="rId14"/>
    <p:sldId id="309" r:id="rId15"/>
    <p:sldId id="319" r:id="rId16"/>
    <p:sldId id="320" r:id="rId17"/>
    <p:sldId id="321" r:id="rId18"/>
    <p:sldId id="322" r:id="rId19"/>
    <p:sldId id="310" r:id="rId20"/>
    <p:sldId id="325" r:id="rId21"/>
    <p:sldId id="311" r:id="rId22"/>
    <p:sldId id="326" r:id="rId23"/>
    <p:sldId id="327" r:id="rId24"/>
    <p:sldId id="328" r:id="rId25"/>
    <p:sldId id="329" r:id="rId26"/>
    <p:sldId id="330" r:id="rId27"/>
    <p:sldId id="331" r:id="rId28"/>
    <p:sldId id="332" r:id="rId29"/>
    <p:sldId id="333" r:id="rId30"/>
    <p:sldId id="312" r:id="rId31"/>
    <p:sldId id="313" r:id="rId32"/>
    <p:sldId id="31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3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DA86266-41A4-4A09-A5E1-27C7E1467591}" type="datetimeFigureOut">
              <a:rPr lang="en-US" smtClean="0"/>
              <a:pPr/>
              <a:t>11/24/2021</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2196BE6-696B-40C6-A5D8-6963A70FFFAD}" type="slidenum">
              <a:rPr lang="en-US" smtClean="0"/>
              <a:pPr/>
              <a:t>‹#›</a:t>
            </a:fld>
            <a:endParaRPr lang="en-US"/>
          </a:p>
        </p:txBody>
      </p:sp>
      <p:sp>
        <p:nvSpPr>
          <p:cNvPr id="13" name="Rectangle 12"/>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45386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A86266-41A4-4A09-A5E1-27C7E1467591}"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96BE6-696B-40C6-A5D8-6963A70FFFAD}" type="slidenum">
              <a:rPr lang="en-US" smtClean="0"/>
              <a:pPr/>
              <a:t>‹#›</a:t>
            </a:fld>
            <a:endParaRPr lang="en-US"/>
          </a:p>
        </p:txBody>
      </p:sp>
    </p:spTree>
    <p:extLst>
      <p:ext uri="{BB962C8B-B14F-4D97-AF65-F5344CB8AC3E}">
        <p14:creationId xmlns:p14="http://schemas.microsoft.com/office/powerpoint/2010/main" val="3349003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A86266-41A4-4A09-A5E1-27C7E1467591}"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96BE6-696B-40C6-A5D8-6963A70FFFAD}" type="slidenum">
              <a:rPr lang="en-US" smtClean="0"/>
              <a:pPr/>
              <a:t>‹#›</a:t>
            </a:fld>
            <a:endParaRPr lang="en-US"/>
          </a:p>
        </p:txBody>
      </p:sp>
    </p:spTree>
    <p:extLst>
      <p:ext uri="{BB962C8B-B14F-4D97-AF65-F5344CB8AC3E}">
        <p14:creationId xmlns:p14="http://schemas.microsoft.com/office/powerpoint/2010/main" val="2432160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A86266-41A4-4A09-A5E1-27C7E1467591}"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196BE6-696B-40C6-A5D8-6963A70FFFAD}" type="slidenum">
              <a:rPr lang="en-US" smtClean="0"/>
              <a:pPr/>
              <a:t>‹#›</a:t>
            </a:fld>
            <a:endParaRPr lang="en-US"/>
          </a:p>
        </p:txBody>
      </p:sp>
    </p:spTree>
    <p:extLst>
      <p:ext uri="{BB962C8B-B14F-4D97-AF65-F5344CB8AC3E}">
        <p14:creationId xmlns:p14="http://schemas.microsoft.com/office/powerpoint/2010/main" val="145726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DA86266-41A4-4A09-A5E1-27C7E1467591}" type="datetimeFigureOut">
              <a:rPr lang="en-US" smtClean="0"/>
              <a:pPr/>
              <a:t>11/24/2021</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2196BE6-696B-40C6-A5D8-6963A70FFFAD}" type="slidenum">
              <a:rPr lang="en-US" smtClean="0"/>
              <a:pPr/>
              <a:t>‹#›</a:t>
            </a:fld>
            <a:endParaRPr lang="en-US"/>
          </a:p>
        </p:txBody>
      </p:sp>
      <p:grpSp>
        <p:nvGrpSpPr>
          <p:cNvPr id="7" name="Group 6"/>
          <p:cNvGrpSpPr/>
          <p:nvPr/>
        </p:nvGrpSpPr>
        <p:grpSpPr>
          <a:xfrm>
            <a:off x="0" y="0"/>
            <a:ext cx="2814638" cy="6858000"/>
            <a:chOff x="0" y="0"/>
            <a:chExt cx="2814638" cy="6858000"/>
          </a:xfrm>
        </p:grpSpPr>
        <p:sp>
          <p:nvSpPr>
            <p:cNvPr id="11" name="Freeform 6"/>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5432996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A86266-41A4-4A09-A5E1-27C7E1467591}"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196BE6-696B-40C6-A5D8-6963A70FFFAD}" type="slidenum">
              <a:rPr lang="en-US" smtClean="0"/>
              <a:pPr/>
              <a:t>‹#›</a:t>
            </a:fld>
            <a:endParaRPr lang="en-US"/>
          </a:p>
        </p:txBody>
      </p:sp>
    </p:spTree>
    <p:extLst>
      <p:ext uri="{BB962C8B-B14F-4D97-AF65-F5344CB8AC3E}">
        <p14:creationId xmlns:p14="http://schemas.microsoft.com/office/powerpoint/2010/main" val="17372482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A86266-41A4-4A09-A5E1-27C7E1467591}" type="datetimeFigureOut">
              <a:rPr lang="en-US" smtClean="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196BE6-696B-40C6-A5D8-6963A70FFFAD}" type="slidenum">
              <a:rPr lang="en-US" smtClean="0"/>
              <a:pPr/>
              <a:t>‹#›</a:t>
            </a:fld>
            <a:endParaRPr lang="en-US"/>
          </a:p>
        </p:txBody>
      </p:sp>
    </p:spTree>
    <p:extLst>
      <p:ext uri="{BB962C8B-B14F-4D97-AF65-F5344CB8AC3E}">
        <p14:creationId xmlns:p14="http://schemas.microsoft.com/office/powerpoint/2010/main" val="101816956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A86266-41A4-4A09-A5E1-27C7E1467591}"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196BE6-696B-40C6-A5D8-6963A70FFFAD}" type="slidenum">
              <a:rPr lang="en-US" smtClean="0"/>
              <a:pPr/>
              <a:t>‹#›</a:t>
            </a:fld>
            <a:endParaRPr lang="en-US"/>
          </a:p>
        </p:txBody>
      </p:sp>
    </p:spTree>
    <p:extLst>
      <p:ext uri="{BB962C8B-B14F-4D97-AF65-F5344CB8AC3E}">
        <p14:creationId xmlns:p14="http://schemas.microsoft.com/office/powerpoint/2010/main" val="1962054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A86266-41A4-4A09-A5E1-27C7E1467591}" type="datetimeFigureOut">
              <a:rPr lang="en-US" smtClean="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196BE6-696B-40C6-A5D8-6963A70FFFAD}" type="slidenum">
              <a:rPr lang="en-US" smtClean="0"/>
              <a:pPr/>
              <a:t>‹#›</a:t>
            </a:fld>
            <a:endParaRPr lang="en-US"/>
          </a:p>
        </p:txBody>
      </p:sp>
    </p:spTree>
    <p:extLst>
      <p:ext uri="{BB962C8B-B14F-4D97-AF65-F5344CB8AC3E}">
        <p14:creationId xmlns:p14="http://schemas.microsoft.com/office/powerpoint/2010/main" val="1303863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DA86266-41A4-4A09-A5E1-27C7E1467591}" type="datetimeFigureOut">
              <a:rPr lang="en-US" smtClean="0"/>
              <a:pPr/>
              <a:t>11/24/2021</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2196BE6-696B-40C6-A5D8-6963A70FFFAD}" type="slidenum">
              <a:rPr lang="en-US" smtClean="0"/>
              <a:pPr/>
              <a:t>‹#›</a:t>
            </a:fld>
            <a:endParaRPr lang="en-US"/>
          </a:p>
        </p:txBody>
      </p:sp>
      <p:sp>
        <p:nvSpPr>
          <p:cNvPr id="8" name="Rectangle 7"/>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811361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DA86266-41A4-4A09-A5E1-27C7E1467591}" type="datetimeFigureOut">
              <a:rPr lang="en-US" smtClean="0"/>
              <a:pPr/>
              <a:t>11/24/2021</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12196BE6-696B-40C6-A5D8-6963A70FFFAD}" type="slidenum">
              <a:rPr lang="en-US" smtClean="0"/>
              <a:pPr/>
              <a:t>‹#›</a:t>
            </a:fld>
            <a:endParaRPr lang="en-US"/>
          </a:p>
        </p:txBody>
      </p:sp>
    </p:spTree>
    <p:extLst>
      <p:ext uri="{BB962C8B-B14F-4D97-AF65-F5344CB8AC3E}">
        <p14:creationId xmlns:p14="http://schemas.microsoft.com/office/powerpoint/2010/main" val="593754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DA86266-41A4-4A09-A5E1-27C7E1467591}" type="datetimeFigureOut">
              <a:rPr lang="en-US" smtClean="0"/>
              <a:pPr/>
              <a:t>11/24/2021</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2196BE6-696B-40C6-A5D8-6963A70FFFAD}" type="slidenum">
              <a:rPr lang="en-US" smtClean="0"/>
              <a:pPr/>
              <a:t>‹#›</a:t>
            </a:fld>
            <a:endParaRPr lang="en-US"/>
          </a:p>
        </p:txBody>
      </p:sp>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030375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utorialspoint.com/index.ht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5" Type="http://schemas.openxmlformats.org/officeDocument/2006/relationships/hyperlink" Target="https://www.freecodecamp.org/news/" TargetMode="External"/><Relationship Id="rId4" Type="http://schemas.openxmlformats.org/officeDocument/2006/relationships/hyperlink" Target="https://www.javatpoint.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49E630A5-B65D-4C06-94CB-3AACDD510E7C}"/>
              </a:ext>
            </a:extLst>
          </p:cNvPr>
          <p:cNvSpPr>
            <a:spLocks noGrp="1"/>
          </p:cNvSpPr>
          <p:nvPr>
            <p:ph type="title"/>
          </p:nvPr>
        </p:nvSpPr>
        <p:spPr>
          <a:xfrm>
            <a:off x="931932" y="267286"/>
            <a:ext cx="4890027" cy="5427774"/>
          </a:xfrm>
        </p:spPr>
        <p:txBody>
          <a:bodyPr anchor="ctr">
            <a:normAutofit/>
          </a:bodyPr>
          <a:lstStyle/>
          <a:p>
            <a:r>
              <a:rPr lang="en-IN" sz="4400" dirty="0">
                <a:solidFill>
                  <a:srgbClr val="2A1A00"/>
                </a:solidFill>
              </a:rPr>
              <a:t>Database management system(CSE2004)</a:t>
            </a:r>
            <a:br>
              <a:rPr lang="en-IN" sz="4400" dirty="0">
                <a:solidFill>
                  <a:srgbClr val="2A1A00"/>
                </a:solidFill>
              </a:rPr>
            </a:br>
            <a:br>
              <a:rPr lang="en-IN" sz="4400" dirty="0">
                <a:solidFill>
                  <a:srgbClr val="2A1A00"/>
                </a:solidFill>
              </a:rPr>
            </a:br>
            <a:r>
              <a:rPr lang="en-IN" sz="4400" dirty="0">
                <a:solidFill>
                  <a:srgbClr val="2A1A00"/>
                </a:solidFill>
              </a:rPr>
              <a:t>COMMUNITY BOOK HOUSE CENTER</a:t>
            </a:r>
            <a:br>
              <a:rPr lang="en-IN" sz="4400" dirty="0">
                <a:solidFill>
                  <a:srgbClr val="2A1A00"/>
                </a:solidFill>
              </a:rPr>
            </a:br>
            <a:endParaRPr lang="en-IN" sz="4400" dirty="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49B50CD9-2BA8-4015-92DC-0FFB88A4CBAE}"/>
              </a:ext>
            </a:extLst>
          </p:cNvPr>
          <p:cNvSpPr>
            <a:spLocks noGrp="1"/>
          </p:cNvSpPr>
          <p:nvPr>
            <p:ph idx="1"/>
          </p:nvPr>
        </p:nvSpPr>
        <p:spPr>
          <a:xfrm>
            <a:off x="6749271" y="1128451"/>
            <a:ext cx="4680729" cy="4566609"/>
          </a:xfrm>
        </p:spPr>
        <p:txBody>
          <a:bodyPr anchor="ctr">
            <a:normAutofit/>
          </a:bodyPr>
          <a:lstStyle/>
          <a:p>
            <a:r>
              <a:rPr lang="en-IN" dirty="0"/>
              <a:t>ADAVELLI ROHAN REDDY- 20BRS1270</a:t>
            </a:r>
          </a:p>
          <a:p>
            <a:r>
              <a:rPr lang="en-IN" dirty="0"/>
              <a:t>NEERAJ J MANURKAR- 20BRS1269</a:t>
            </a:r>
          </a:p>
          <a:p>
            <a:r>
              <a:rPr lang="en-IN" dirty="0"/>
              <a:t>DEVANSHU KHMEKA- 20BAI1319</a:t>
            </a:r>
          </a:p>
        </p:txBody>
      </p:sp>
      <p:pic>
        <p:nvPicPr>
          <p:cNvPr id="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83338" y="98746"/>
            <a:ext cx="2741612"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979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DIAGRAM</a:t>
            </a:r>
          </a:p>
        </p:txBody>
      </p:sp>
      <p:pic>
        <p:nvPicPr>
          <p:cNvPr id="4" name="Content Placeholder 3">
            <a:extLst>
              <a:ext uri="{FF2B5EF4-FFF2-40B4-BE49-F238E27FC236}">
                <a16:creationId xmlns:a16="http://schemas.microsoft.com/office/drawing/2014/main" id="{829C370E-E0EC-41D4-AAE2-20D3E4EE3A9C}"/>
              </a:ext>
            </a:extLst>
          </p:cNvPr>
          <p:cNvPicPr>
            <a:picLocks noGrp="1"/>
          </p:cNvPicPr>
          <p:nvPr>
            <p:ph idx="1"/>
          </p:nvPr>
        </p:nvPicPr>
        <p:blipFill>
          <a:blip r:embed="rId2" cstate="print"/>
          <a:stretch>
            <a:fillRect/>
          </a:stretch>
        </p:blipFill>
        <p:spPr>
          <a:xfrm>
            <a:off x="3958003" y="1346200"/>
            <a:ext cx="4739544" cy="50641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SCHEMA</a:t>
            </a:r>
          </a:p>
        </p:txBody>
      </p:sp>
      <p:pic>
        <p:nvPicPr>
          <p:cNvPr id="4" name="Content Placeholder 3">
            <a:extLst>
              <a:ext uri="{FF2B5EF4-FFF2-40B4-BE49-F238E27FC236}">
                <a16:creationId xmlns:a16="http://schemas.microsoft.com/office/drawing/2014/main" id="{82653351-DA58-4868-8F5A-3A9B36C44A90}"/>
              </a:ext>
            </a:extLst>
          </p:cNvPr>
          <p:cNvPicPr>
            <a:picLocks noGrp="1"/>
          </p:cNvPicPr>
          <p:nvPr>
            <p:ph idx="1"/>
          </p:nvPr>
        </p:nvPicPr>
        <p:blipFill>
          <a:blip r:embed="rId2"/>
          <a:stretch>
            <a:fillRect/>
          </a:stretch>
        </p:blipFill>
        <p:spPr>
          <a:xfrm>
            <a:off x="3114990" y="1176338"/>
            <a:ext cx="5526592" cy="5264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947" y="382385"/>
            <a:ext cx="10194053" cy="813369"/>
          </a:xfrm>
        </p:spPr>
        <p:txBody>
          <a:bodyPr/>
          <a:lstStyle/>
          <a:p>
            <a:r>
              <a:rPr lang="en-US" dirty="0"/>
              <a:t>ARCHITECTURE DIAGRAM</a:t>
            </a:r>
          </a:p>
        </p:txBody>
      </p:sp>
      <p:pic>
        <p:nvPicPr>
          <p:cNvPr id="4" name="Content Placeholder 3">
            <a:extLst>
              <a:ext uri="{FF2B5EF4-FFF2-40B4-BE49-F238E27FC236}">
                <a16:creationId xmlns:a16="http://schemas.microsoft.com/office/drawing/2014/main" id="{27BFC9A7-E310-4F97-8953-1E577A33889B}"/>
              </a:ext>
            </a:extLst>
          </p:cNvPr>
          <p:cNvPicPr>
            <a:picLocks noGrp="1"/>
          </p:cNvPicPr>
          <p:nvPr>
            <p:ph idx="1"/>
          </p:nvPr>
        </p:nvPicPr>
        <p:blipFill>
          <a:blip r:embed="rId2"/>
          <a:stretch>
            <a:fillRect/>
          </a:stretch>
        </p:blipFill>
        <p:spPr>
          <a:xfrm>
            <a:off x="3163687" y="1316038"/>
            <a:ext cx="6298013" cy="5105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341096"/>
          </a:xfrm>
        </p:spPr>
        <p:txBody>
          <a:bodyPr>
            <a:normAutofit fontScale="90000"/>
          </a:bodyPr>
          <a:lstStyle/>
          <a:p>
            <a:r>
              <a:rPr lang="en-US" dirty="0"/>
              <a:t> </a:t>
            </a:r>
          </a:p>
        </p:txBody>
      </p:sp>
      <p:sp>
        <p:nvSpPr>
          <p:cNvPr id="3" name="Content Placeholder 2"/>
          <p:cNvSpPr>
            <a:spLocks noGrp="1"/>
          </p:cNvSpPr>
          <p:nvPr>
            <p:ph idx="1"/>
          </p:nvPr>
        </p:nvSpPr>
        <p:spPr>
          <a:xfrm>
            <a:off x="1155561" y="643095"/>
            <a:ext cx="10274440" cy="5236498"/>
          </a:xfrm>
        </p:spPr>
        <p:txBody>
          <a:bodyPr>
            <a:normAutofit fontScale="92500" lnSpcReduction="20000"/>
          </a:bodyPr>
          <a:lstStyle/>
          <a:p>
            <a:pPr>
              <a:buNone/>
            </a:pPr>
            <a:r>
              <a:rPr lang="en-US" dirty="0"/>
              <a:t>•	When the users enter the COMMUNITY BOOKHOUSE CENTER, they have to either sign up or login in to the community room website to avail the facilities of reading room.  </a:t>
            </a:r>
          </a:p>
          <a:p>
            <a:pPr>
              <a:buNone/>
            </a:pPr>
            <a:endParaRPr lang="en-US" dirty="0"/>
          </a:p>
          <a:p>
            <a:pPr>
              <a:buNone/>
            </a:pPr>
            <a:r>
              <a:rPr lang="en-US" dirty="0"/>
              <a:t>•	After they login the entries of their activities (like which book is read, time when user logged in and logged out) is stored in Book house database.  </a:t>
            </a:r>
          </a:p>
          <a:p>
            <a:pPr>
              <a:buNone/>
            </a:pPr>
            <a:r>
              <a:rPr lang="en-US" dirty="0"/>
              <a:t> </a:t>
            </a:r>
          </a:p>
          <a:p>
            <a:pPr>
              <a:buNone/>
            </a:pPr>
            <a:r>
              <a:rPr lang="en-US" dirty="0"/>
              <a:t>•	The library staff has to assign the book only after that user will be able to borrow the book. This information also would be stored in the BOOKHOUSE CENTER database. </a:t>
            </a:r>
          </a:p>
          <a:p>
            <a:pPr>
              <a:buNone/>
            </a:pPr>
            <a:r>
              <a:rPr lang="en-US" dirty="0"/>
              <a:t> </a:t>
            </a:r>
          </a:p>
          <a:p>
            <a:pPr>
              <a:buNone/>
            </a:pPr>
            <a:r>
              <a:rPr lang="en-US" dirty="0"/>
              <a:t>•	So, the internal Level or schema is the part of the system architecture which is not visible to end users but the actual information of database is stored in it. </a:t>
            </a:r>
          </a:p>
          <a:p>
            <a:pPr>
              <a:buNone/>
            </a:pPr>
            <a:r>
              <a:rPr lang="en-US" dirty="0"/>
              <a:t> </a:t>
            </a:r>
          </a:p>
          <a:p>
            <a:pPr>
              <a:buNone/>
            </a:pPr>
            <a:r>
              <a:rPr lang="en-US" dirty="0"/>
              <a:t>•	External level or schema is the part visible to the users on their screen where they will have to first login and then enter their activities. </a:t>
            </a:r>
          </a:p>
          <a:p>
            <a:pPr>
              <a:buNone/>
            </a:pPr>
            <a:r>
              <a:rPr lang="en-US" dirty="0"/>
              <a:t> </a:t>
            </a:r>
          </a:p>
          <a:p>
            <a:pPr>
              <a:buNone/>
            </a:pPr>
            <a:r>
              <a:rPr lang="en-US" dirty="0"/>
              <a:t>•	Conceptual level is the connection between the internal and external levels.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p>
        </p:txBody>
      </p:sp>
      <p:sp>
        <p:nvSpPr>
          <p:cNvPr id="3" name="Content Placeholder 2"/>
          <p:cNvSpPr>
            <a:spLocks noGrp="1"/>
          </p:cNvSpPr>
          <p:nvPr>
            <p:ph idx="1"/>
          </p:nvPr>
        </p:nvSpPr>
        <p:spPr>
          <a:xfrm>
            <a:off x="1205802" y="1386673"/>
            <a:ext cx="10224198" cy="4843305"/>
          </a:xfrm>
        </p:spPr>
        <p:txBody>
          <a:bodyPr/>
          <a:lstStyle/>
          <a:p>
            <a:pPr>
              <a:buNone/>
            </a:pPr>
            <a:r>
              <a:rPr lang="en-US" b="1" dirty="0"/>
              <a:t>Module 1 – Registration</a:t>
            </a:r>
          </a:p>
          <a:p>
            <a:pPr>
              <a:buNone/>
            </a:pPr>
            <a:r>
              <a:rPr lang="en-US" dirty="0"/>
              <a:t> </a:t>
            </a:r>
          </a:p>
          <a:p>
            <a:pPr>
              <a:buNone/>
            </a:pPr>
            <a:r>
              <a:rPr lang="en-US" dirty="0"/>
              <a:t>In this module, we are registering all the community members (users) in the system, they can register themselves through the sign-up option. Only the users who are registered can login and request for books. </a:t>
            </a:r>
          </a:p>
          <a:p>
            <a:pPr>
              <a:buNone/>
            </a:pPr>
            <a:r>
              <a:rPr lang="en-US" dirty="0"/>
              <a:t>Firstly, the users need to register themselves by going on the sign-up option and by filling all the required details they can easily register themselves and can request for the books they require. </a:t>
            </a:r>
          </a:p>
          <a:p>
            <a:pPr>
              <a:buNone/>
            </a:pPr>
            <a:r>
              <a:rPr lang="en-US" dirty="0"/>
              <a:t>If later the user feels to edit the profile, they can easily edit their information and also reset their password by going to profile &gt; edit &gt; submit. </a:t>
            </a:r>
          </a:p>
          <a:p>
            <a:pPr>
              <a:buNone/>
            </a:pPr>
            <a:r>
              <a:rPr lang="en-US" dirty="0"/>
              <a:t>Basically, we have two different registering portals, one is for the users and the other one is for the admin department. From the admin login one can see the activities of all the users.</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69791"/>
          </a:xfrm>
        </p:spPr>
        <p:txBody>
          <a:bodyPr>
            <a:normAutofit fontScale="90000"/>
          </a:bodyPr>
          <a:lstStyle/>
          <a:p>
            <a:r>
              <a:rPr lang="en-US" dirty="0"/>
              <a:t> </a:t>
            </a:r>
          </a:p>
        </p:txBody>
      </p:sp>
      <p:sp>
        <p:nvSpPr>
          <p:cNvPr id="3" name="Content Placeholder 2"/>
          <p:cNvSpPr>
            <a:spLocks noGrp="1"/>
          </p:cNvSpPr>
          <p:nvPr>
            <p:ph idx="1"/>
          </p:nvPr>
        </p:nvSpPr>
        <p:spPr>
          <a:xfrm>
            <a:off x="1225899" y="653143"/>
            <a:ext cx="10204101" cy="5226449"/>
          </a:xfrm>
        </p:spPr>
        <p:txBody>
          <a:bodyPr/>
          <a:lstStyle/>
          <a:p>
            <a:pPr>
              <a:buNone/>
            </a:pPr>
            <a:r>
              <a:rPr lang="en-US" b="1" dirty="0"/>
              <a:t>Module 2 – Login and Logout </a:t>
            </a:r>
          </a:p>
          <a:p>
            <a:pPr>
              <a:buNone/>
            </a:pPr>
            <a:endParaRPr lang="en-US" dirty="0"/>
          </a:p>
          <a:p>
            <a:pPr>
              <a:buNone/>
            </a:pPr>
            <a:r>
              <a:rPr lang="en-US" dirty="0"/>
              <a:t>The default user of our Community Book house center is admin. Admin can see the community members information, add books, issue books and can also see the feedback given by other users. </a:t>
            </a:r>
          </a:p>
          <a:p>
            <a:pPr>
              <a:buNone/>
            </a:pPr>
            <a:r>
              <a:rPr lang="en-US" dirty="0"/>
              <a:t>A person can also login as guest if he/she just want to donate the book(s).</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50178"/>
          </a:xfrm>
        </p:spPr>
        <p:txBody>
          <a:bodyPr>
            <a:normAutofit fontScale="90000"/>
          </a:bodyPr>
          <a:lstStyle/>
          <a:p>
            <a:r>
              <a:rPr lang="en-US" dirty="0"/>
              <a:t>  </a:t>
            </a:r>
          </a:p>
        </p:txBody>
      </p:sp>
      <p:sp>
        <p:nvSpPr>
          <p:cNvPr id="3" name="Content Placeholder 2"/>
          <p:cNvSpPr>
            <a:spLocks noGrp="1"/>
          </p:cNvSpPr>
          <p:nvPr>
            <p:ph idx="1"/>
          </p:nvPr>
        </p:nvSpPr>
        <p:spPr>
          <a:xfrm>
            <a:off x="1065125" y="622999"/>
            <a:ext cx="10364875" cy="5256594"/>
          </a:xfrm>
        </p:spPr>
        <p:txBody>
          <a:bodyPr>
            <a:normAutofit lnSpcReduction="10000"/>
          </a:bodyPr>
          <a:lstStyle/>
          <a:p>
            <a:pPr>
              <a:buNone/>
            </a:pPr>
            <a:r>
              <a:rPr lang="en-US" b="1" dirty="0"/>
              <a:t>Module 3 – Books </a:t>
            </a:r>
          </a:p>
          <a:p>
            <a:pPr>
              <a:buNone/>
            </a:pPr>
            <a:r>
              <a:rPr lang="en-US" dirty="0"/>
              <a:t> </a:t>
            </a:r>
          </a:p>
          <a:p>
            <a:pPr>
              <a:buNone/>
            </a:pPr>
            <a:r>
              <a:rPr lang="en-US" dirty="0"/>
              <a:t>In this module we are displaying information from the database regarding all the books that are available in the community book house center. </a:t>
            </a:r>
          </a:p>
          <a:p>
            <a:pPr>
              <a:buNone/>
            </a:pPr>
            <a:r>
              <a:rPr lang="en-US" dirty="0"/>
              <a:t>The community members can search books by the book name as well as from book the department. After finding out the book they can request for the particular book by book id, which is unique. </a:t>
            </a:r>
          </a:p>
          <a:p>
            <a:pPr>
              <a:buNone/>
            </a:pPr>
            <a:r>
              <a:rPr lang="en-US" dirty="0"/>
              <a:t>Now, the admin can see and issue the book from the admin side by going to the “Book Request” page. </a:t>
            </a:r>
          </a:p>
          <a:p>
            <a:pPr>
              <a:buNone/>
            </a:pPr>
            <a:r>
              <a:rPr lang="en-US" dirty="0"/>
              <a:t>Now, if the respective member has returned the book, then admin can update the information by going to “Expire List” and by giving the community member’s username, book id and then pressing the submit button. </a:t>
            </a:r>
          </a:p>
          <a:p>
            <a:pPr>
              <a:buNone/>
            </a:pPr>
            <a:r>
              <a:rPr lang="en-US" dirty="0"/>
              <a:t>Admin can add book and the following data will be updated in the database of the community book house center at the back-end</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30081"/>
          </a:xfrm>
        </p:spPr>
        <p:txBody>
          <a:bodyPr>
            <a:normAutofit fontScale="90000"/>
          </a:bodyPr>
          <a:lstStyle/>
          <a:p>
            <a:r>
              <a:rPr lang="en-US" dirty="0"/>
              <a:t>  </a:t>
            </a:r>
          </a:p>
        </p:txBody>
      </p:sp>
      <p:sp>
        <p:nvSpPr>
          <p:cNvPr id="3" name="Content Placeholder 2"/>
          <p:cNvSpPr>
            <a:spLocks noGrp="1"/>
          </p:cNvSpPr>
          <p:nvPr>
            <p:ph idx="1"/>
          </p:nvPr>
        </p:nvSpPr>
        <p:spPr>
          <a:xfrm>
            <a:off x="1115367" y="633047"/>
            <a:ext cx="10314633" cy="5842568"/>
          </a:xfrm>
        </p:spPr>
        <p:txBody>
          <a:bodyPr>
            <a:normAutofit/>
          </a:bodyPr>
          <a:lstStyle/>
          <a:p>
            <a:pPr>
              <a:buNone/>
            </a:pPr>
            <a:r>
              <a:rPr lang="en-US" b="1" dirty="0"/>
              <a:t>Module 4 – Fines </a:t>
            </a:r>
          </a:p>
          <a:p>
            <a:pPr>
              <a:buNone/>
            </a:pPr>
            <a:r>
              <a:rPr lang="en-US" dirty="0"/>
              <a:t> </a:t>
            </a:r>
          </a:p>
          <a:p>
            <a:pPr>
              <a:buNone/>
            </a:pPr>
            <a:r>
              <a:rPr lang="en-US" dirty="0"/>
              <a:t>In this module we will display the fines of the community members who have not returned the book on time. The fine will be calculated till the time the book issued is returned back. </a:t>
            </a:r>
          </a:p>
          <a:p>
            <a:pPr>
              <a:buNone/>
            </a:pPr>
            <a:r>
              <a:rPr lang="en-US" dirty="0"/>
              <a:t>This section contains information such as the username, book id, date of return, days, fine in dollars, status.  </a:t>
            </a:r>
          </a:p>
          <a:p>
            <a:pPr>
              <a:buNone/>
            </a:pPr>
            <a:endParaRPr lang="en-US" dirty="0"/>
          </a:p>
          <a:p>
            <a:pPr>
              <a:buNone/>
            </a:pPr>
            <a:r>
              <a:rPr lang="en-US" b="1" dirty="0"/>
              <a:t>Module 5 – Feedback form </a:t>
            </a:r>
          </a:p>
          <a:p>
            <a:pPr>
              <a:buNone/>
            </a:pPr>
            <a:r>
              <a:rPr lang="en-US" dirty="0"/>
              <a:t> </a:t>
            </a:r>
          </a:p>
          <a:p>
            <a:pPr>
              <a:buNone/>
            </a:pPr>
            <a:r>
              <a:rPr lang="en-US" dirty="0"/>
              <a:t>In this module, we are taking the feedback from the users whether did they liked the book, its quality, the edition we can provide them. Also if the condition of the book was appropriate or not. If they were fine with the service we provided them or do they want some changes to be made.</a:t>
            </a:r>
          </a:p>
          <a:p>
            <a:pPr>
              <a:buNone/>
            </a:pPr>
            <a:r>
              <a:rPr lang="en-US" dirty="0"/>
              <a:t>In the feedback form a user can feel free to write down their respective comments so that the admin department can work accordingly. </a:t>
            </a:r>
          </a:p>
          <a:p>
            <a:pPr>
              <a:buNone/>
            </a:pPr>
            <a:endParaRPr lang="en-US" dirty="0"/>
          </a:p>
          <a:p>
            <a:pPr>
              <a:buNone/>
            </a:pPr>
            <a:endParaRPr lang="en-US" dirty="0"/>
          </a:p>
          <a:p>
            <a:pPr>
              <a:buNone/>
            </a:pPr>
            <a:endParaRPr lang="en-US"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321000"/>
          </a:xfrm>
        </p:spPr>
        <p:txBody>
          <a:bodyPr>
            <a:normAutofit fontScale="90000"/>
          </a:bodyPr>
          <a:lstStyle/>
          <a:p>
            <a:r>
              <a:rPr lang="en-US" dirty="0"/>
              <a:t> </a:t>
            </a:r>
          </a:p>
        </p:txBody>
      </p:sp>
      <p:sp>
        <p:nvSpPr>
          <p:cNvPr id="3" name="Content Placeholder 2"/>
          <p:cNvSpPr>
            <a:spLocks noGrp="1"/>
          </p:cNvSpPr>
          <p:nvPr>
            <p:ph idx="1"/>
          </p:nvPr>
        </p:nvSpPr>
        <p:spPr>
          <a:xfrm>
            <a:off x="1115367" y="703385"/>
            <a:ext cx="10314633" cy="5176207"/>
          </a:xfrm>
        </p:spPr>
        <p:txBody>
          <a:bodyPr>
            <a:normAutofit/>
          </a:bodyPr>
          <a:lstStyle/>
          <a:p>
            <a:pPr>
              <a:buNone/>
            </a:pPr>
            <a:r>
              <a:rPr lang="en-US" b="1" dirty="0"/>
              <a:t>Module 6 - Guest</a:t>
            </a:r>
          </a:p>
          <a:p>
            <a:pPr>
              <a:buNone/>
            </a:pPr>
            <a:r>
              <a:rPr lang="en-US" dirty="0"/>
              <a:t> </a:t>
            </a:r>
          </a:p>
          <a:p>
            <a:pPr>
              <a:buNone/>
            </a:pPr>
            <a:r>
              <a:rPr lang="en-US" dirty="0"/>
              <a:t>A person can donate a book even without registering to our community book house center</a:t>
            </a:r>
          </a:p>
          <a:p>
            <a:pPr>
              <a:buNone/>
            </a:pPr>
            <a:r>
              <a:rPr lang="en-US" dirty="0"/>
              <a:t>This option is available in user index page</a:t>
            </a:r>
          </a:p>
          <a:p>
            <a:pPr>
              <a:buNone/>
            </a:pPr>
            <a:endParaRPr lang="en-US" dirty="0"/>
          </a:p>
          <a:p>
            <a:pPr>
              <a:buNone/>
            </a:pPr>
            <a:r>
              <a:rPr lang="en-US" dirty="0"/>
              <a:t>He/she can utilize feedback option to ask any query and this can also be done without registration</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DETAILS</a:t>
            </a:r>
          </a:p>
        </p:txBody>
      </p:sp>
      <p:sp>
        <p:nvSpPr>
          <p:cNvPr id="3" name="Content Placeholder 2"/>
          <p:cNvSpPr>
            <a:spLocks noGrp="1"/>
          </p:cNvSpPr>
          <p:nvPr>
            <p:ph idx="1"/>
          </p:nvPr>
        </p:nvSpPr>
        <p:spPr>
          <a:xfrm>
            <a:off x="1215851" y="1552472"/>
            <a:ext cx="10153858" cy="4426297"/>
          </a:xfrm>
        </p:spPr>
        <p:txBody>
          <a:bodyPr>
            <a:normAutofit/>
          </a:bodyPr>
          <a:lstStyle/>
          <a:p>
            <a:pPr lvl="0"/>
            <a:r>
              <a:rPr lang="en-US" dirty="0"/>
              <a:t>We have used the software </a:t>
            </a:r>
            <a:r>
              <a:rPr lang="en-US" dirty="0" err="1"/>
              <a:t>phpMyAdmin</a:t>
            </a:r>
            <a:r>
              <a:rPr lang="en-US" dirty="0"/>
              <a:t> for the implementation of the website COMMUNITY BOOK HOUSE CENTER. </a:t>
            </a:r>
          </a:p>
          <a:p>
            <a:pPr lvl="0"/>
            <a:endParaRPr lang="en-US" dirty="0"/>
          </a:p>
          <a:p>
            <a:pPr lvl="0"/>
            <a:r>
              <a:rPr lang="en-US" dirty="0"/>
              <a:t>All ‘behind the scene’ working of the connection of database and webpage was taken care of by XAMPP by just migrating the files. </a:t>
            </a:r>
          </a:p>
          <a:p>
            <a:pPr lvl="0"/>
            <a:endParaRPr lang="en-US" dirty="0"/>
          </a:p>
          <a:p>
            <a:pPr lvl="0"/>
            <a:r>
              <a:rPr lang="en-US" dirty="0"/>
              <a:t>We have used bootstrap to make the website look attractive.</a:t>
            </a:r>
          </a:p>
          <a:p>
            <a:pPr lvl="0">
              <a:buNone/>
            </a:pPr>
            <a:r>
              <a:rPr lang="en-US" dirty="0"/>
              <a:t> </a:t>
            </a:r>
          </a:p>
          <a:p>
            <a:pPr lvl="0"/>
            <a:r>
              <a:rPr lang="en-US" dirty="0"/>
              <a:t>We have used HTML language for describing the structure of web pages.</a:t>
            </a:r>
          </a:p>
          <a:p>
            <a:pPr>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04288"/>
          </a:xfrm>
        </p:spPr>
        <p:txBody>
          <a:bodyPr/>
          <a:lstStyle/>
          <a:p>
            <a:r>
              <a:rPr lang="en-US" altLang="en-US" dirty="0"/>
              <a:t>ABSTRACT</a:t>
            </a:r>
            <a:endParaRPr lang="en-US" dirty="0"/>
          </a:p>
        </p:txBody>
      </p:sp>
      <p:sp>
        <p:nvSpPr>
          <p:cNvPr id="3" name="Content Placeholder 2"/>
          <p:cNvSpPr>
            <a:spLocks noGrp="1"/>
          </p:cNvSpPr>
          <p:nvPr>
            <p:ph idx="1"/>
          </p:nvPr>
        </p:nvSpPr>
        <p:spPr>
          <a:xfrm>
            <a:off x="1251678" y="1436915"/>
            <a:ext cx="10178322" cy="4442678"/>
          </a:xfrm>
        </p:spPr>
        <p:txBody>
          <a:bodyPr/>
          <a:lstStyle/>
          <a:p>
            <a:pPr lvl="0" fontAlgn="base"/>
            <a:r>
              <a:rPr lang="en-US" dirty="0"/>
              <a:t>A Community Book house Centre is a project that manages and stores books information electronically according to community members(users) needs. The system helps both users and the book house manager to keep a constant track of all the books available in the respective center. It allows both the admin and the user to search for the desired book. </a:t>
            </a:r>
          </a:p>
          <a:p>
            <a:pPr>
              <a:buNone/>
            </a:pPr>
            <a:r>
              <a:rPr lang="en-US" dirty="0"/>
              <a:t> </a:t>
            </a:r>
          </a:p>
          <a:p>
            <a:pPr lvl="0" fontAlgn="base"/>
            <a:r>
              <a:rPr lang="en-US" dirty="0"/>
              <a:t>This project has many features which are generally not available in normal Book House center like facility of user login, login as guest to donate the books. It has a facility of admin login through which the admin can monitor the whole system. It has a facility where user after logging in their accounts can see list of books issued and its issue date and return date. </a:t>
            </a:r>
            <a:r>
              <a:rPr lang="en-US" dirty="0" err="1"/>
              <a:t>Alse</a:t>
            </a:r>
            <a:r>
              <a:rPr lang="en-US" dirty="0"/>
              <a:t> we have different login portals for the community members and admin.</a:t>
            </a:r>
          </a:p>
          <a:p>
            <a:pPr lvl="0" fontAlgn="base">
              <a:buNone/>
            </a:pPr>
            <a:r>
              <a:rPr lang="en-US" dirty="0"/>
              <a:t> </a:t>
            </a:r>
          </a:p>
          <a:p>
            <a:pPr lvl="0" fontAlgn="base"/>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371241"/>
          </a:xfrm>
        </p:spPr>
        <p:txBody>
          <a:bodyPr>
            <a:normAutofit fontScale="90000"/>
          </a:bodyPr>
          <a:lstStyle/>
          <a:p>
            <a:r>
              <a:rPr lang="en-US" dirty="0"/>
              <a:t>  </a:t>
            </a:r>
          </a:p>
        </p:txBody>
      </p:sp>
      <p:sp>
        <p:nvSpPr>
          <p:cNvPr id="3" name="Content Placeholder 2"/>
          <p:cNvSpPr>
            <a:spLocks noGrp="1"/>
          </p:cNvSpPr>
          <p:nvPr>
            <p:ph idx="1"/>
          </p:nvPr>
        </p:nvSpPr>
        <p:spPr>
          <a:xfrm>
            <a:off x="1185705" y="894303"/>
            <a:ext cx="10244295" cy="4985289"/>
          </a:xfrm>
        </p:spPr>
        <p:txBody>
          <a:bodyPr>
            <a:normAutofit/>
          </a:bodyPr>
          <a:lstStyle/>
          <a:p>
            <a:pPr>
              <a:buNone/>
            </a:pPr>
            <a:r>
              <a:rPr lang="en-US" dirty="0"/>
              <a:t> </a:t>
            </a:r>
          </a:p>
          <a:p>
            <a:pPr lvl="0"/>
            <a:r>
              <a:rPr lang="en-US" dirty="0"/>
              <a:t>CSS has been used for the layout, font, </a:t>
            </a:r>
            <a:r>
              <a:rPr lang="en-US" dirty="0" err="1"/>
              <a:t>colour</a:t>
            </a:r>
            <a:r>
              <a:rPr lang="en-US" dirty="0"/>
              <a:t>( to make it attractive) of the webpage.</a:t>
            </a:r>
          </a:p>
          <a:p>
            <a:pPr>
              <a:buNone/>
            </a:pPr>
            <a:endParaRPr lang="en-US" dirty="0"/>
          </a:p>
          <a:p>
            <a:pPr lvl="0"/>
            <a:r>
              <a:rPr lang="en-US" dirty="0"/>
              <a:t>The admin can access and control the details of each user, the books they have borrowed, the books they have returned, pending dues, due date, feedback they have given etc.</a:t>
            </a:r>
          </a:p>
          <a:p>
            <a:pPr>
              <a:buNone/>
            </a:pPr>
            <a:r>
              <a:rPr lang="en-US" dirty="0"/>
              <a:t> </a:t>
            </a:r>
          </a:p>
          <a:p>
            <a:pPr lvl="0"/>
            <a:r>
              <a:rPr lang="en-US" dirty="0"/>
              <a:t>We have used Visual Studio Code for text editing and sublime text editor for code editing.</a:t>
            </a:r>
          </a:p>
          <a:p>
            <a:pPr>
              <a:buNone/>
            </a:pPr>
            <a:r>
              <a:rPr lang="en-US" dirty="0"/>
              <a:t> </a:t>
            </a:r>
          </a:p>
          <a:p>
            <a:pPr lvl="0"/>
            <a:r>
              <a:rPr lang="en-US" dirty="0"/>
              <a:t>These data are strictly inclusive for the admin and no other external person or user can access it</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SCREENS</a:t>
            </a:r>
          </a:p>
        </p:txBody>
      </p:sp>
      <p:sp>
        <p:nvSpPr>
          <p:cNvPr id="22" name="Rectangle 37">
            <a:extLst>
              <a:ext uri="{FF2B5EF4-FFF2-40B4-BE49-F238E27FC236}">
                <a16:creationId xmlns:a16="http://schemas.microsoft.com/office/drawing/2014/main" id="{6BD5ADB0-DF55-40C6-80E8-B970154EA379}"/>
              </a:ext>
            </a:extLst>
          </p:cNvPr>
          <p:cNvSpPr>
            <a:spLocks noChangeArrowheads="1"/>
          </p:cNvSpPr>
          <p:nvPr/>
        </p:nvSpPr>
        <p:spPr bwMode="auto">
          <a:xfrm>
            <a:off x="942975" y="1947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User Home Page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60" name="Picture 199">
            <a:extLst>
              <a:ext uri="{FF2B5EF4-FFF2-40B4-BE49-F238E27FC236}">
                <a16:creationId xmlns:a16="http://schemas.microsoft.com/office/drawing/2014/main" id="{CC520E7C-988B-4310-9FFF-2A7E7C24A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2331717"/>
            <a:ext cx="5245100" cy="35052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38">
            <a:extLst>
              <a:ext uri="{FF2B5EF4-FFF2-40B4-BE49-F238E27FC236}">
                <a16:creationId xmlns:a16="http://schemas.microsoft.com/office/drawing/2014/main" id="{35EA16AD-1ED2-477B-A577-51FF2BDAD9F3}"/>
              </a:ext>
            </a:extLst>
          </p:cNvPr>
          <p:cNvSpPr>
            <a:spLocks noChangeArrowheads="1"/>
          </p:cNvSpPr>
          <p:nvPr/>
        </p:nvSpPr>
        <p:spPr bwMode="auto">
          <a:xfrm>
            <a:off x="942975" y="58369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4" name="Rectangle 40">
            <a:extLst>
              <a:ext uri="{FF2B5EF4-FFF2-40B4-BE49-F238E27FC236}">
                <a16:creationId xmlns:a16="http://schemas.microsoft.com/office/drawing/2014/main" id="{C543660A-B998-4D26-8641-87F30A7391F6}"/>
              </a:ext>
            </a:extLst>
          </p:cNvPr>
          <p:cNvSpPr>
            <a:spLocks noChangeArrowheads="1"/>
          </p:cNvSpPr>
          <p:nvPr/>
        </p:nvSpPr>
        <p:spPr bwMode="auto">
          <a:xfrm>
            <a:off x="6534150" y="20345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User Login</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63" name="Picture 200">
            <a:extLst>
              <a:ext uri="{FF2B5EF4-FFF2-40B4-BE49-F238E27FC236}">
                <a16:creationId xmlns:a16="http://schemas.microsoft.com/office/drawing/2014/main" id="{BC2600B3-15E4-46F7-AD76-0E59E2401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2491734"/>
            <a:ext cx="5035550" cy="30861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41">
            <a:extLst>
              <a:ext uri="{FF2B5EF4-FFF2-40B4-BE49-F238E27FC236}">
                <a16:creationId xmlns:a16="http://schemas.microsoft.com/office/drawing/2014/main" id="{F76FA7BF-D947-4166-807F-CCD6D8D0C790}"/>
              </a:ext>
            </a:extLst>
          </p:cNvPr>
          <p:cNvSpPr>
            <a:spLocks noChangeArrowheads="1"/>
          </p:cNvSpPr>
          <p:nvPr/>
        </p:nvSpPr>
        <p:spPr bwMode="auto">
          <a:xfrm>
            <a:off x="6534150" y="55778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7" name="Content Placeholder 26">
            <a:extLst>
              <a:ext uri="{FF2B5EF4-FFF2-40B4-BE49-F238E27FC236}">
                <a16:creationId xmlns:a16="http://schemas.microsoft.com/office/drawing/2014/main" id="{753FA2F5-FE92-4566-96D0-54414DD04212}"/>
              </a:ext>
            </a:extLst>
          </p:cNvPr>
          <p:cNvSpPr>
            <a:spLocks noGrp="1"/>
          </p:cNvSpPr>
          <p:nvPr>
            <p:ph idx="1"/>
          </p:nvPr>
        </p:nvSpPr>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EB263A62-7593-4C16-AB04-A5433D0A8627}"/>
              </a:ext>
            </a:extLst>
          </p:cNvPr>
          <p:cNvSpPr>
            <a:spLocks noChangeArrowheads="1"/>
          </p:cNvSpPr>
          <p:nvPr/>
        </p:nvSpPr>
        <p:spPr bwMode="auto">
          <a:xfrm>
            <a:off x="1030851" y="1406922"/>
            <a:ext cx="120110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Registration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5" name="Picture 201">
            <a:extLst>
              <a:ext uri="{FF2B5EF4-FFF2-40B4-BE49-F238E27FC236}">
                <a16:creationId xmlns:a16="http://schemas.microsoft.com/office/drawing/2014/main" id="{B1E1CBF0-35A6-4FC1-A16D-4948C0093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31" y="1911555"/>
            <a:ext cx="5523820" cy="3333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2AAFD050-0E7D-4316-BD82-6715D03D2A3F}"/>
              </a:ext>
            </a:extLst>
          </p:cNvPr>
          <p:cNvSpPr>
            <a:spLocks noChangeArrowheads="1"/>
          </p:cNvSpPr>
          <p:nvPr/>
        </p:nvSpPr>
        <p:spPr bwMode="auto">
          <a:xfrm>
            <a:off x="962025" y="5305425"/>
            <a:ext cx="12011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0" name="Rectangle 11">
            <a:extLst>
              <a:ext uri="{FF2B5EF4-FFF2-40B4-BE49-F238E27FC236}">
                <a16:creationId xmlns:a16="http://schemas.microsoft.com/office/drawing/2014/main" id="{073C802D-696E-4E76-99FD-78694C6079AB}"/>
              </a:ext>
            </a:extLst>
          </p:cNvPr>
          <p:cNvSpPr>
            <a:spLocks noChangeArrowheads="1"/>
          </p:cNvSpPr>
          <p:nvPr/>
        </p:nvSpPr>
        <p:spPr bwMode="auto">
          <a:xfrm>
            <a:off x="6412066" y="15401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Profile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8" name="Picture 209">
            <a:extLst>
              <a:ext uri="{FF2B5EF4-FFF2-40B4-BE49-F238E27FC236}">
                <a16:creationId xmlns:a16="http://schemas.microsoft.com/office/drawing/2014/main" id="{733CF54E-84E2-4738-AA39-D8C6E373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22475"/>
            <a:ext cx="5632450" cy="30162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2">
            <a:extLst>
              <a:ext uri="{FF2B5EF4-FFF2-40B4-BE49-F238E27FC236}">
                <a16:creationId xmlns:a16="http://schemas.microsoft.com/office/drawing/2014/main" id="{E73481A5-9361-4AB0-8C0A-50C3CE32DEAA}"/>
              </a:ext>
            </a:extLst>
          </p:cNvPr>
          <p:cNvSpPr>
            <a:spLocks noChangeArrowheads="1"/>
          </p:cNvSpPr>
          <p:nvPr/>
        </p:nvSpPr>
        <p:spPr bwMode="auto">
          <a:xfrm>
            <a:off x="6559550" y="5267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740253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482F0-079B-42E1-96BF-9ABC88300453}"/>
              </a:ext>
            </a:extLst>
          </p:cNvPr>
          <p:cNvSpPr>
            <a:spLocks noChangeArrowheads="1"/>
          </p:cNvSpPr>
          <p:nvPr/>
        </p:nvSpPr>
        <p:spPr bwMode="auto">
          <a:xfrm>
            <a:off x="1066800" y="1625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Book List </a:t>
            </a:r>
            <a:b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3" name="Picture 210">
            <a:extLst>
              <a:ext uri="{FF2B5EF4-FFF2-40B4-BE49-F238E27FC236}">
                <a16:creationId xmlns:a16="http://schemas.microsoft.com/office/drawing/2014/main" id="{A957D02E-7DCD-4852-9A2D-233E6E8C7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2082800"/>
            <a:ext cx="5886450" cy="2978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7CF0B1E-D8DD-4078-A9FE-6920B3858B4B}"/>
              </a:ext>
            </a:extLst>
          </p:cNvPr>
          <p:cNvSpPr>
            <a:spLocks noChangeArrowheads="1"/>
          </p:cNvSpPr>
          <p:nvPr/>
        </p:nvSpPr>
        <p:spPr bwMode="auto">
          <a:xfrm>
            <a:off x="314325" y="5060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0174AD2B-74C4-48E6-BE5A-6D20D9E49CCF}"/>
              </a:ext>
            </a:extLst>
          </p:cNvPr>
          <p:cNvSpPr>
            <a:spLocks noChangeArrowheads="1"/>
          </p:cNvSpPr>
          <p:nvPr/>
        </p:nvSpPr>
        <p:spPr bwMode="auto">
          <a:xfrm>
            <a:off x="6248400" y="1724224"/>
            <a:ext cx="11793794"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Issue Information </a:t>
            </a:r>
            <a:b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6" name="Picture 211">
            <a:extLst>
              <a:ext uri="{FF2B5EF4-FFF2-40B4-BE49-F238E27FC236}">
                <a16:creationId xmlns:a16="http://schemas.microsoft.com/office/drawing/2014/main" id="{E2620647-BA14-489D-BD9C-BDAB7C5A6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260600"/>
            <a:ext cx="5749475" cy="2768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719B8FEF-6CEE-4865-9424-20805A08188E}"/>
              </a:ext>
            </a:extLst>
          </p:cNvPr>
          <p:cNvSpPr>
            <a:spLocks noChangeArrowheads="1"/>
          </p:cNvSpPr>
          <p:nvPr/>
        </p:nvSpPr>
        <p:spPr bwMode="auto">
          <a:xfrm>
            <a:off x="6248400" y="5029200"/>
            <a:ext cx="1179379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83533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00BA59E-0952-4315-B643-635BBCC0C251}"/>
              </a:ext>
            </a:extLst>
          </p:cNvPr>
          <p:cNvSpPr>
            <a:spLocks noChangeArrowheads="1"/>
          </p:cNvSpPr>
          <p:nvPr/>
        </p:nvSpPr>
        <p:spPr bwMode="auto">
          <a:xfrm>
            <a:off x="7200900" y="4032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Expired List </a:t>
            </a:r>
            <a:b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7" name="Picture 212">
            <a:extLst>
              <a:ext uri="{FF2B5EF4-FFF2-40B4-BE49-F238E27FC236}">
                <a16:creationId xmlns:a16="http://schemas.microsoft.com/office/drawing/2014/main" id="{08D6D825-4765-44F9-A45D-998793743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2235200"/>
            <a:ext cx="5829300" cy="2641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F690D86-608E-47FB-A1D7-A2E3A147639A}"/>
              </a:ext>
            </a:extLst>
          </p:cNvPr>
          <p:cNvSpPr>
            <a:spLocks noChangeArrowheads="1"/>
          </p:cNvSpPr>
          <p:nvPr/>
        </p:nvSpPr>
        <p:spPr bwMode="auto">
          <a:xfrm>
            <a:off x="333375" y="4927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E066E85A-6166-4FB2-9D30-4C5BFD704419}"/>
              </a:ext>
            </a:extLst>
          </p:cNvPr>
          <p:cNvSpPr>
            <a:spLocks noChangeArrowheads="1"/>
          </p:cNvSpPr>
          <p:nvPr/>
        </p:nvSpPr>
        <p:spPr bwMode="auto">
          <a:xfrm>
            <a:off x="6191250" y="2203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Fines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100" name="Picture 213">
            <a:extLst>
              <a:ext uri="{FF2B5EF4-FFF2-40B4-BE49-F238E27FC236}">
                <a16:creationId xmlns:a16="http://schemas.microsoft.com/office/drawing/2014/main" id="{8EB4FA65-A5F7-4B68-B58C-41CAE5FC5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66975"/>
            <a:ext cx="6000750" cy="2216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93CE1E6A-C7A0-4255-91C8-454B5306E6CA}"/>
              </a:ext>
            </a:extLst>
          </p:cNvPr>
          <p:cNvSpPr>
            <a:spLocks noChangeArrowheads="1"/>
          </p:cNvSpPr>
          <p:nvPr/>
        </p:nvSpPr>
        <p:spPr bwMode="auto">
          <a:xfrm>
            <a:off x="6191250" y="4876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E28E6090-55E5-4F46-A80D-411B4E6BDE20}"/>
              </a:ext>
            </a:extLst>
          </p:cNvPr>
          <p:cNvSpPr txBox="1"/>
          <p:nvPr/>
        </p:nvSpPr>
        <p:spPr>
          <a:xfrm>
            <a:off x="943896" y="1756173"/>
            <a:ext cx="9694606" cy="369332"/>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Mangal" panose="02040503050203030202" pitchFamily="18" charset="0"/>
              </a:rPr>
              <a:t>Expired List </a:t>
            </a:r>
            <a:endParaRPr lang="en-IN" dirty="0"/>
          </a:p>
        </p:txBody>
      </p:sp>
    </p:spTree>
    <p:extLst>
      <p:ext uri="{BB962C8B-B14F-4D97-AF65-F5344CB8AC3E}">
        <p14:creationId xmlns:p14="http://schemas.microsoft.com/office/powerpoint/2010/main" val="2342160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CAA44E8-C9F9-49C9-8DB6-8E12953F13E3}"/>
              </a:ext>
            </a:extLst>
          </p:cNvPr>
          <p:cNvSpPr>
            <a:spLocks noChangeArrowheads="1"/>
          </p:cNvSpPr>
          <p:nvPr/>
        </p:nvSpPr>
        <p:spPr bwMode="auto">
          <a:xfrm>
            <a:off x="874457" y="1542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Admin Home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DFC47DC4-AF58-4FE4-A2FA-36D5F6BB8B6F}"/>
              </a:ext>
            </a:extLst>
          </p:cNvPr>
          <p:cNvSpPr>
            <a:spLocks noChangeArrowheads="1"/>
          </p:cNvSpPr>
          <p:nvPr/>
        </p:nvSpPr>
        <p:spPr bwMode="auto">
          <a:xfrm>
            <a:off x="361950" y="5454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0EDA47D6-F0A6-486B-B684-234AB5ABD131}"/>
              </a:ext>
            </a:extLst>
          </p:cNvPr>
          <p:cNvSpPr>
            <a:spLocks noChangeArrowheads="1"/>
          </p:cNvSpPr>
          <p:nvPr/>
        </p:nvSpPr>
        <p:spPr bwMode="auto">
          <a:xfrm>
            <a:off x="6096000" y="1562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Admin Login</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488EA30D-05A1-4F7C-BC76-E4741E6900FD}"/>
              </a:ext>
            </a:extLst>
          </p:cNvPr>
          <p:cNvSpPr>
            <a:spLocks noChangeArrowheads="1"/>
          </p:cNvSpPr>
          <p:nvPr/>
        </p:nvSpPr>
        <p:spPr bwMode="auto">
          <a:xfrm>
            <a:off x="6096000" y="5340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9958E56E-7E9D-4465-A31A-70570CD6D6CD}"/>
              </a:ext>
            </a:extLst>
          </p:cNvPr>
          <p:cNvPicPr>
            <a:picLocks noChangeAspect="1"/>
          </p:cNvPicPr>
          <p:nvPr/>
        </p:nvPicPr>
        <p:blipFill>
          <a:blip r:embed="rId2"/>
          <a:stretch>
            <a:fillRect/>
          </a:stretch>
        </p:blipFill>
        <p:spPr>
          <a:xfrm>
            <a:off x="5830952" y="1899320"/>
            <a:ext cx="5999098" cy="3383880"/>
          </a:xfrm>
          <a:prstGeom prst="rect">
            <a:avLst/>
          </a:prstGeom>
        </p:spPr>
      </p:pic>
      <p:pic>
        <p:nvPicPr>
          <p:cNvPr id="9" name="Picture 8">
            <a:extLst>
              <a:ext uri="{FF2B5EF4-FFF2-40B4-BE49-F238E27FC236}">
                <a16:creationId xmlns:a16="http://schemas.microsoft.com/office/drawing/2014/main" id="{89AC5706-E59B-4384-8A7C-848893838880}"/>
              </a:ext>
            </a:extLst>
          </p:cNvPr>
          <p:cNvPicPr>
            <a:picLocks noChangeAspect="1"/>
          </p:cNvPicPr>
          <p:nvPr/>
        </p:nvPicPr>
        <p:blipFill>
          <a:blip r:embed="rId3"/>
          <a:stretch>
            <a:fillRect/>
          </a:stretch>
        </p:blipFill>
        <p:spPr>
          <a:xfrm>
            <a:off x="148336" y="1888790"/>
            <a:ext cx="5550092" cy="3309020"/>
          </a:xfrm>
          <a:prstGeom prst="rect">
            <a:avLst/>
          </a:prstGeom>
        </p:spPr>
      </p:pic>
    </p:spTree>
    <p:extLst>
      <p:ext uri="{BB962C8B-B14F-4D97-AF65-F5344CB8AC3E}">
        <p14:creationId xmlns:p14="http://schemas.microsoft.com/office/powerpoint/2010/main" val="3954743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0E42097-2BF5-458A-94AA-521DBF2EF44B}"/>
              </a:ext>
            </a:extLst>
          </p:cNvPr>
          <p:cNvSpPr>
            <a:spLocks noChangeArrowheads="1"/>
          </p:cNvSpPr>
          <p:nvPr/>
        </p:nvSpPr>
        <p:spPr bwMode="auto">
          <a:xfrm>
            <a:off x="7280275" y="2540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Admin Profile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5" name="Picture 216">
            <a:extLst>
              <a:ext uri="{FF2B5EF4-FFF2-40B4-BE49-F238E27FC236}">
                <a16:creationId xmlns:a16="http://schemas.microsoft.com/office/drawing/2014/main" id="{FB20829F-C52D-42ED-B76B-4B91B33B8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2095500"/>
            <a:ext cx="5949950" cy="2946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3EC6F9E-5CB6-491E-BF43-58703B83AEE4}"/>
              </a:ext>
            </a:extLst>
          </p:cNvPr>
          <p:cNvSpPr>
            <a:spLocks noChangeArrowheads="1"/>
          </p:cNvSpPr>
          <p:nvPr/>
        </p:nvSpPr>
        <p:spPr bwMode="auto">
          <a:xfrm>
            <a:off x="146050" y="4902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6876AE5D-63EA-4E93-B109-24A2697CE18B}"/>
              </a:ext>
            </a:extLst>
          </p:cNvPr>
          <p:cNvSpPr>
            <a:spLocks noChangeArrowheads="1"/>
          </p:cNvSpPr>
          <p:nvPr/>
        </p:nvSpPr>
        <p:spPr bwMode="auto">
          <a:xfrm>
            <a:off x="6353175" y="1041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Profile Edit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148" name="Picture 217">
            <a:extLst>
              <a:ext uri="{FF2B5EF4-FFF2-40B4-BE49-F238E27FC236}">
                <a16:creationId xmlns:a16="http://schemas.microsoft.com/office/drawing/2014/main" id="{D1B46C7E-7D2C-4495-B638-70CC17583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175" y="1498600"/>
            <a:ext cx="5454650" cy="4140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A89A41D6-31BB-48A2-AD9A-DEED99072939}"/>
              </a:ext>
            </a:extLst>
          </p:cNvPr>
          <p:cNvSpPr>
            <a:spLocks noChangeArrowheads="1"/>
          </p:cNvSpPr>
          <p:nvPr/>
        </p:nvSpPr>
        <p:spPr bwMode="auto">
          <a:xfrm>
            <a:off x="6353175" y="5638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29E39471-B107-4EC7-9B58-DAFE6C98681C}"/>
              </a:ext>
            </a:extLst>
          </p:cNvPr>
          <p:cNvSpPr txBox="1"/>
          <p:nvPr/>
        </p:nvSpPr>
        <p:spPr>
          <a:xfrm>
            <a:off x="1229033" y="1386095"/>
            <a:ext cx="9733934" cy="392159"/>
          </a:xfrm>
          <a:prstGeom prst="rect">
            <a:avLst/>
          </a:prstGeom>
          <a:noFill/>
        </p:spPr>
        <p:txBody>
          <a:bodyPr wrap="square">
            <a:spAutoFit/>
          </a:bodyPr>
          <a:lstStyle/>
          <a:p>
            <a:pPr>
              <a:lnSpc>
                <a:spcPct val="115000"/>
              </a:lnSpc>
              <a:spcAft>
                <a:spcPts val="1000"/>
              </a:spcAft>
            </a:pPr>
            <a:r>
              <a:rPr lang="en-US" sz="1800" b="1" dirty="0">
                <a:effectLst/>
                <a:latin typeface="Calibri" panose="020F0502020204030204" pitchFamily="34" charset="0"/>
                <a:ea typeface="Calibri" panose="020F0502020204030204" pitchFamily="34" charset="0"/>
                <a:cs typeface="Mangal" panose="02040503050203030202" pitchFamily="18" charset="0"/>
              </a:rPr>
              <a:t>Admin Profile</a:t>
            </a:r>
            <a:endParaRPr lang="en-IN" sz="12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899837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FA223F4-766F-4DA3-AEF5-2BE962954AB7}"/>
              </a:ext>
            </a:extLst>
          </p:cNvPr>
          <p:cNvSpPr>
            <a:spLocks noChangeArrowheads="1"/>
          </p:cNvSpPr>
          <p:nvPr/>
        </p:nvSpPr>
        <p:spPr bwMode="auto">
          <a:xfrm>
            <a:off x="1076632" y="1743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User Information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Picture 218">
            <a:extLst>
              <a:ext uri="{FF2B5EF4-FFF2-40B4-BE49-F238E27FC236}">
                <a16:creationId xmlns:a16="http://schemas.microsoft.com/office/drawing/2014/main" id="{8AFEABF3-F4EE-4C76-9197-D873DADA8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00275"/>
            <a:ext cx="5943600" cy="2762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C5DE97C-6942-4EE6-A117-603C73D0B8C6}"/>
              </a:ext>
            </a:extLst>
          </p:cNvPr>
          <p:cNvSpPr>
            <a:spLocks noChangeArrowheads="1"/>
          </p:cNvSpPr>
          <p:nvPr/>
        </p:nvSpPr>
        <p:spPr bwMode="auto">
          <a:xfrm>
            <a:off x="152400" y="4962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8">
            <a:extLst>
              <a:ext uri="{FF2B5EF4-FFF2-40B4-BE49-F238E27FC236}">
                <a16:creationId xmlns:a16="http://schemas.microsoft.com/office/drawing/2014/main" id="{F301C7EF-2ABF-4968-8C93-270E6C97EA44}"/>
              </a:ext>
            </a:extLst>
          </p:cNvPr>
          <p:cNvSpPr>
            <a:spLocks noChangeArrowheads="1"/>
          </p:cNvSpPr>
          <p:nvPr/>
        </p:nvSpPr>
        <p:spPr bwMode="auto">
          <a:xfrm>
            <a:off x="6102350" y="1485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Book Requests</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175" name="Picture 219">
            <a:extLst>
              <a:ext uri="{FF2B5EF4-FFF2-40B4-BE49-F238E27FC236}">
                <a16:creationId xmlns:a16="http://schemas.microsoft.com/office/drawing/2014/main" id="{DAF3660B-85EC-44A5-91EA-F7B55015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350" y="1943100"/>
            <a:ext cx="5937250" cy="3111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C2CD72E9-6FD4-49D1-B148-49273EC57CEF}"/>
              </a:ext>
            </a:extLst>
          </p:cNvPr>
          <p:cNvSpPr>
            <a:spLocks noChangeArrowheads="1"/>
          </p:cNvSpPr>
          <p:nvPr/>
        </p:nvSpPr>
        <p:spPr bwMode="auto">
          <a:xfrm>
            <a:off x="6102350" y="5054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229090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BC08F27-33A0-4E3D-9B02-E5870DDFE270}"/>
              </a:ext>
            </a:extLst>
          </p:cNvPr>
          <p:cNvSpPr>
            <a:spLocks noChangeArrowheads="1"/>
          </p:cNvSpPr>
          <p:nvPr/>
        </p:nvSpPr>
        <p:spPr bwMode="auto">
          <a:xfrm>
            <a:off x="1043653" y="1704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Expired List (Admin Side)</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193" name="Picture 220">
            <a:extLst>
              <a:ext uri="{FF2B5EF4-FFF2-40B4-BE49-F238E27FC236}">
                <a16:creationId xmlns:a16="http://schemas.microsoft.com/office/drawing/2014/main" id="{552FD897-F0F6-4692-845F-E27577A71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2162175"/>
            <a:ext cx="5937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1E53DF3-20D0-43BC-8925-380D251F7187}"/>
              </a:ext>
            </a:extLst>
          </p:cNvPr>
          <p:cNvSpPr>
            <a:spLocks noChangeArrowheads="1"/>
          </p:cNvSpPr>
          <p:nvPr/>
        </p:nvSpPr>
        <p:spPr bwMode="auto">
          <a:xfrm>
            <a:off x="158750" y="5019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BCB75C16-DD57-41FC-A32B-B54AA79E8F13}"/>
              </a:ext>
            </a:extLst>
          </p:cNvPr>
          <p:cNvSpPr>
            <a:spLocks noChangeArrowheads="1"/>
          </p:cNvSpPr>
          <p:nvPr/>
        </p:nvSpPr>
        <p:spPr bwMode="auto">
          <a:xfrm>
            <a:off x="6162675" y="1041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Guest Donation</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196" name="Picture 221">
            <a:extLst>
              <a:ext uri="{FF2B5EF4-FFF2-40B4-BE49-F238E27FC236}">
                <a16:creationId xmlns:a16="http://schemas.microsoft.com/office/drawing/2014/main" id="{822D8F0A-0B3E-497A-AB8F-C7BA03E7A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1498600"/>
            <a:ext cx="5943600" cy="3860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465ED05F-05EA-4347-90BA-23AB7AC1DC6E}"/>
              </a:ext>
            </a:extLst>
          </p:cNvPr>
          <p:cNvSpPr>
            <a:spLocks noChangeArrowheads="1"/>
          </p:cNvSpPr>
          <p:nvPr/>
        </p:nvSpPr>
        <p:spPr bwMode="auto">
          <a:xfrm>
            <a:off x="6162675" y="5359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4994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5EDE206-0D9C-49C7-AC64-E446658F78C6}"/>
              </a:ext>
            </a:extLst>
          </p:cNvPr>
          <p:cNvSpPr>
            <a:spLocks noChangeArrowheads="1"/>
          </p:cNvSpPr>
          <p:nvPr/>
        </p:nvSpPr>
        <p:spPr bwMode="auto">
          <a:xfrm>
            <a:off x="1975361" y="1407288"/>
            <a:ext cx="146577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Feedback</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17" name="Picture 222">
            <a:extLst>
              <a:ext uri="{FF2B5EF4-FFF2-40B4-BE49-F238E27FC236}">
                <a16:creationId xmlns:a16="http://schemas.microsoft.com/office/drawing/2014/main" id="{32A25671-B953-4C19-822C-F7E53FFCE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362" y="1847542"/>
            <a:ext cx="8451796" cy="37433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77DEA7C-7D0A-436A-AA1A-2D7DA366D10E}"/>
              </a:ext>
            </a:extLst>
          </p:cNvPr>
          <p:cNvSpPr>
            <a:spLocks noChangeArrowheads="1"/>
          </p:cNvSpPr>
          <p:nvPr/>
        </p:nvSpPr>
        <p:spPr bwMode="auto">
          <a:xfrm>
            <a:off x="1975361" y="4482793"/>
            <a:ext cx="14657725" cy="64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48828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33466"/>
          </a:xfrm>
        </p:spPr>
        <p:txBody>
          <a:bodyPr/>
          <a:lstStyle/>
          <a:p>
            <a:r>
              <a:rPr lang="en-US" altLang="en-US" dirty="0"/>
              <a:t>INTRODUCTION</a:t>
            </a:r>
            <a:endParaRPr lang="en-US" dirty="0"/>
          </a:p>
        </p:txBody>
      </p:sp>
      <p:sp>
        <p:nvSpPr>
          <p:cNvPr id="3" name="Content Placeholder 2"/>
          <p:cNvSpPr>
            <a:spLocks noGrp="1"/>
          </p:cNvSpPr>
          <p:nvPr>
            <p:ph idx="1"/>
          </p:nvPr>
        </p:nvSpPr>
        <p:spPr>
          <a:xfrm>
            <a:off x="1251678" y="1477109"/>
            <a:ext cx="7028164" cy="4402484"/>
          </a:xfrm>
        </p:spPr>
        <p:txBody>
          <a:bodyPr>
            <a:normAutofit/>
          </a:bodyPr>
          <a:lstStyle/>
          <a:p>
            <a:pPr lvl="0" fontAlgn="base"/>
            <a:r>
              <a:rPr lang="en-US" dirty="0"/>
              <a:t>In present day, most of the people don’t have a habit of reading books. Even if there are people who are interested, they don’t want to spend money to buy a book but rather rent.</a:t>
            </a:r>
          </a:p>
          <a:p>
            <a:pPr lvl="0" fontAlgn="base"/>
            <a:r>
              <a:rPr lang="en-US" dirty="0"/>
              <a:t>So, we came up with the idea of a ‘Community Book House Center’ where a book house can be set up in large communities and they can borrow books to read in a hassle-free way.</a:t>
            </a:r>
          </a:p>
          <a:p>
            <a:pPr lvl="0" fontAlgn="base"/>
            <a:r>
              <a:rPr lang="en-US" dirty="0"/>
              <a:t>We believe this will help people to reconnect with books and enjoy reading.</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195755" y="1316335"/>
            <a:ext cx="10234246" cy="4883498"/>
          </a:xfrm>
        </p:spPr>
        <p:txBody>
          <a:bodyPr/>
          <a:lstStyle/>
          <a:p>
            <a:pPr lvl="0" fontAlgn="base"/>
            <a:r>
              <a:rPr lang="en-US" dirty="0"/>
              <a:t>This website provides a computerized version of Community Book house Center which will benefits the staff of  the Book House Center.</a:t>
            </a:r>
          </a:p>
          <a:p>
            <a:pPr lvl="0" fontAlgn="base"/>
            <a:r>
              <a:rPr lang="en-US" dirty="0"/>
              <a:t>It also provides an opportunity to the admin to maintain a user database and manage it accordingly, reducing the paper work.  </a:t>
            </a:r>
          </a:p>
          <a:p>
            <a:pPr lvl="0" fontAlgn="base"/>
            <a:r>
              <a:rPr lang="en-US" dirty="0"/>
              <a:t>It makes entire process online where admin/user can search books. Through this project, admin can digitally monitor the status of books.  </a:t>
            </a:r>
          </a:p>
          <a:p>
            <a:pPr lvl="0" fontAlgn="base"/>
            <a:r>
              <a:rPr lang="en-US" dirty="0"/>
              <a:t>It also helps in maintaining a systematic and structured database for newly issued, old as well as damaged books.  </a:t>
            </a:r>
          </a:p>
          <a:p>
            <a:pPr lvl="0" fontAlgn="base"/>
            <a:r>
              <a:rPr lang="en-US" dirty="0"/>
              <a:t>There is a future scope that we can expand our network to other communities if this is successful And maybe in the future,  books can be shared between nearby communities also. In this way, we won’t be facing the issue of lack of books since if a book if a book is not there in one Book House, one can access it from other one.</a:t>
            </a:r>
          </a:p>
          <a:p>
            <a:pPr>
              <a:buNone/>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342900" lvl="0" indent="-342900">
              <a:buFont typeface="Symbol" panose="05050102010706020507" pitchFamily="18" charset="2"/>
              <a:buChar char=""/>
            </a:pP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https://www.w3schools.com/</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https://www.tutorialspoint.com/index.htm</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https://www.javatpoint.com/</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u="sng" dirty="0">
                <a:solidFill>
                  <a:srgbClr val="0000FF"/>
                </a:solidFill>
                <a:effectLst/>
                <a:latin typeface="Times New Roman" panose="02020603050405020304" pitchFamily="18" charset="0"/>
                <a:ea typeface="Times New Roman" panose="02020603050405020304" pitchFamily="18" charset="0"/>
                <a:hlinkClick r:id="rId5"/>
              </a:rPr>
              <a:t>https://www.freecodecamp.org/news/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910" y="2110154"/>
            <a:ext cx="8586316" cy="1266092"/>
          </a:xfrm>
        </p:spPr>
        <p:txBody>
          <a:bodyPr/>
          <a:lstStyle/>
          <a:p>
            <a:r>
              <a:rPr lang="en-US"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49694"/>
          </a:xfrm>
        </p:spPr>
        <p:txBody>
          <a:bodyPr>
            <a:normAutofit fontScale="90000"/>
          </a:bodyPr>
          <a:lstStyle/>
          <a:p>
            <a:r>
              <a:rPr lang="en-US" dirty="0"/>
              <a:t>  </a:t>
            </a:r>
          </a:p>
        </p:txBody>
      </p:sp>
      <p:sp>
        <p:nvSpPr>
          <p:cNvPr id="3" name="Content Placeholder 2"/>
          <p:cNvSpPr>
            <a:spLocks noGrp="1"/>
          </p:cNvSpPr>
          <p:nvPr>
            <p:ph idx="1"/>
          </p:nvPr>
        </p:nvSpPr>
        <p:spPr>
          <a:xfrm>
            <a:off x="1165609" y="1245997"/>
            <a:ext cx="10264391" cy="4633596"/>
          </a:xfrm>
        </p:spPr>
        <p:txBody>
          <a:bodyPr>
            <a:normAutofit/>
          </a:bodyPr>
          <a:lstStyle/>
          <a:p>
            <a:pPr lvl="0" fontAlgn="base"/>
            <a:r>
              <a:rPr lang="en-US" dirty="0"/>
              <a:t>Since our platform will be 100% digital, there will be no physical waste, data errors or time delay which are often faced in the manual book management. Our project will also eliminate the issue of whether the desired book is there in the book house and if not present then it can be recommended in the feedback section.</a:t>
            </a:r>
          </a:p>
          <a:p>
            <a:pPr lvl="0" fontAlgn="base"/>
            <a:r>
              <a:rPr lang="en-US" dirty="0"/>
              <a:t>This project is developed in </a:t>
            </a:r>
            <a:r>
              <a:rPr lang="en-US" dirty="0" err="1"/>
              <a:t>php</a:t>
            </a:r>
            <a:r>
              <a:rPr lang="en-US" dirty="0"/>
              <a:t>, </a:t>
            </a:r>
            <a:r>
              <a:rPr lang="en-US" dirty="0" err="1"/>
              <a:t>MySQL</a:t>
            </a:r>
            <a:r>
              <a:rPr lang="en-US" dirty="0"/>
              <a:t>, CSS, </a:t>
            </a:r>
            <a:r>
              <a:rPr lang="en-US" dirty="0" err="1"/>
              <a:t>HTML,Bootstrap</a:t>
            </a:r>
            <a:r>
              <a:rPr lang="en-US" dirty="0"/>
              <a:t> which mainly focuses on basic operations in a library like adding new books, and updating new information, searching books and users and return books. </a:t>
            </a:r>
          </a:p>
          <a:p>
            <a:pPr lvl="0" fontAlgn="base"/>
            <a:r>
              <a:rPr lang="en-US" dirty="0"/>
              <a:t>For creating front-end we used CSS, Bootstrap and HTML. </a:t>
            </a:r>
            <a:r>
              <a:rPr lang="en-US" dirty="0" err="1"/>
              <a:t>MySQL</a:t>
            </a:r>
            <a:r>
              <a:rPr lang="en-US" dirty="0"/>
              <a:t> has been used for back-end and </a:t>
            </a:r>
            <a:r>
              <a:rPr lang="en-US" dirty="0" err="1"/>
              <a:t>php</a:t>
            </a:r>
            <a:r>
              <a:rPr lang="en-US" dirty="0"/>
              <a:t> is used to interact with backend</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56044" y="1426867"/>
            <a:ext cx="10173956" cy="4452726"/>
          </a:xfrm>
        </p:spPr>
        <p:txBody>
          <a:bodyPr>
            <a:normAutofit/>
          </a:bodyPr>
          <a:lstStyle/>
          <a:p>
            <a:pPr>
              <a:buNone/>
            </a:pPr>
            <a:r>
              <a:rPr lang="en-US" dirty="0"/>
              <a:t>Objectives of Community Book house Centre are- </a:t>
            </a:r>
          </a:p>
          <a:p>
            <a:pPr lvl="0" fontAlgn="base"/>
            <a:r>
              <a:rPr lang="en-US" dirty="0"/>
              <a:t>To build a system where we can enter the record of new books and retrieve the details of books available in the library.  </a:t>
            </a:r>
          </a:p>
          <a:p>
            <a:pPr lvl="0" fontAlgn="base"/>
            <a:r>
              <a:rPr lang="en-US" dirty="0"/>
              <a:t>To build a system which can issue the books to the community members (users) and maintain their records. </a:t>
            </a:r>
          </a:p>
          <a:p>
            <a:pPr lvl="0" fontAlgn="base"/>
            <a:r>
              <a:rPr lang="en-US" dirty="0"/>
              <a:t>To store properly the Book House items in order to maintain their security. </a:t>
            </a:r>
          </a:p>
          <a:p>
            <a:pPr lvl="0" fontAlgn="base"/>
            <a:r>
              <a:rPr lang="en-US" dirty="0"/>
              <a:t>To enter and preserve details of the various issues and keep a track on their returns. </a:t>
            </a:r>
          </a:p>
          <a:p>
            <a:pPr lvl="0" fontAlgn="base"/>
            <a:r>
              <a:rPr lang="en-US" dirty="0"/>
              <a:t>To manages the accounts of users which includes their name, id, borrowed items and etc. </a:t>
            </a:r>
          </a:p>
          <a:p>
            <a:pPr lvl="0" fontAlgn="base"/>
            <a:r>
              <a:rPr lang="en-US" dirty="0"/>
              <a:t>To manages the fine if return date of book is exceeded. </a:t>
            </a:r>
          </a:p>
          <a:p>
            <a:pPr lvl="0" fontAlgn="base"/>
            <a:r>
              <a:rPr lang="en-US" dirty="0"/>
              <a:t>To give people the chance to donate the books which they do not need by login in as guest.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EXIXTING SYSTEM</a:t>
            </a:r>
            <a:endParaRPr lang="en-US" dirty="0"/>
          </a:p>
        </p:txBody>
      </p:sp>
      <p:sp>
        <p:nvSpPr>
          <p:cNvPr id="3" name="Content Placeholder 2"/>
          <p:cNvSpPr>
            <a:spLocks noGrp="1"/>
          </p:cNvSpPr>
          <p:nvPr>
            <p:ph idx="1"/>
          </p:nvPr>
        </p:nvSpPr>
        <p:spPr/>
        <p:txBody>
          <a:bodyPr/>
          <a:lstStyle/>
          <a:p>
            <a:pPr lvl="0" fontAlgn="base"/>
            <a:r>
              <a:rPr lang="en-US" dirty="0"/>
              <a:t>There are not many community book house centers currently in India.</a:t>
            </a:r>
          </a:p>
          <a:p>
            <a:pPr lvl="0" fontAlgn="base"/>
            <a:r>
              <a:rPr lang="en-US" dirty="0"/>
              <a:t>Even in the existing ones all the transactions are done manually. Even if the database is maintained digitally the fines are calculated manually and also since there is no easily available record of the books present, the user would waste good amount of time in searching for the desired book. </a:t>
            </a:r>
          </a:p>
          <a:p>
            <a:pPr lvl="0" fontAlgn="base"/>
            <a:r>
              <a:rPr lang="en-US" dirty="0"/>
              <a:t>Some of the existing systems doesn’t have proper details stored in the database such as the total number of users, interests of the users and etc. </a:t>
            </a:r>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EXISTING SYSTEM</a:t>
            </a:r>
          </a:p>
        </p:txBody>
      </p:sp>
      <p:sp>
        <p:nvSpPr>
          <p:cNvPr id="3" name="Content Placeholder 2"/>
          <p:cNvSpPr>
            <a:spLocks noGrp="1"/>
          </p:cNvSpPr>
          <p:nvPr>
            <p:ph idx="1"/>
          </p:nvPr>
        </p:nvSpPr>
        <p:spPr>
          <a:xfrm>
            <a:off x="1215851" y="1858946"/>
            <a:ext cx="10224198" cy="3990502"/>
          </a:xfrm>
        </p:spPr>
        <p:txBody>
          <a:bodyPr/>
          <a:lstStyle/>
          <a:p>
            <a:pPr>
              <a:buNone/>
            </a:pPr>
            <a:r>
              <a:rPr lang="en-US" dirty="0"/>
              <a:t>Some of the limitations of existing system are- </a:t>
            </a:r>
          </a:p>
          <a:p>
            <a:pPr lvl="0"/>
            <a:r>
              <a:rPr lang="en-US" dirty="0"/>
              <a:t>Not proper retrieval of information. </a:t>
            </a:r>
          </a:p>
          <a:p>
            <a:pPr lvl="0" fontAlgn="base"/>
            <a:r>
              <a:rPr lang="en-US" dirty="0"/>
              <a:t>Not all the entries are made in offline system. </a:t>
            </a:r>
          </a:p>
          <a:p>
            <a:pPr lvl="0" fontAlgn="base"/>
            <a:r>
              <a:rPr lang="en-US" dirty="0"/>
              <a:t>Possibility of human made error is highly expected. </a:t>
            </a:r>
          </a:p>
          <a:p>
            <a:pPr lvl="0" fontAlgn="base"/>
            <a:r>
              <a:rPr lang="en-US" dirty="0"/>
              <a:t>More space consuming for hard copies of data. </a:t>
            </a:r>
          </a:p>
          <a:p>
            <a:pPr lvl="0" fontAlgn="base"/>
            <a:r>
              <a:rPr lang="en-US" dirty="0"/>
              <a:t>Manual calculation of fines</a:t>
            </a:r>
          </a:p>
          <a:p>
            <a:pPr lvl="0" fontAlgn="base"/>
            <a:r>
              <a:rPr lang="en-US" dirty="0"/>
              <a:t>User records are not stored which can help in knowing their interested genre.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PROPOSED METHODOLOGY</a:t>
            </a:r>
            <a:endParaRPr lang="en-US" dirty="0"/>
          </a:p>
        </p:txBody>
      </p:sp>
      <p:sp>
        <p:nvSpPr>
          <p:cNvPr id="3" name="Content Placeholder 2"/>
          <p:cNvSpPr>
            <a:spLocks noGrp="1"/>
          </p:cNvSpPr>
          <p:nvPr>
            <p:ph idx="1"/>
          </p:nvPr>
        </p:nvSpPr>
        <p:spPr/>
        <p:txBody>
          <a:bodyPr/>
          <a:lstStyle/>
          <a:p>
            <a:pPr lvl="0" fontAlgn="base"/>
            <a:r>
              <a:rPr lang="en-US" dirty="0"/>
              <a:t>Proposed system is an automated Community Book house Centre. </a:t>
            </a:r>
          </a:p>
          <a:p>
            <a:pPr lvl="0" fontAlgn="base"/>
            <a:r>
              <a:rPr lang="en-US" dirty="0"/>
              <a:t>Every transaction, payment, details are present in the digital format, so there are little to no chances of errors.</a:t>
            </a:r>
          </a:p>
          <a:p>
            <a:pPr lvl="0" fontAlgn="base"/>
            <a:r>
              <a:rPr lang="en-US" dirty="0"/>
              <a:t>Through our website user can add books, search books, renewal, update information, edit information, and return books in quick time. </a:t>
            </a:r>
          </a:p>
          <a:p>
            <a:pPr lvl="0" fontAlgn="base"/>
            <a:r>
              <a:rPr lang="en-US" dirty="0"/>
              <a:t>Also, since the admin will have all the user history they can notice which genre is mostly liked and add more books from that category.</a:t>
            </a:r>
          </a:p>
          <a:p>
            <a:pPr>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DBMS FOR THIS PROJECT?</a:t>
            </a:r>
          </a:p>
        </p:txBody>
      </p:sp>
      <p:sp>
        <p:nvSpPr>
          <p:cNvPr id="3" name="Content Placeholder 2"/>
          <p:cNvSpPr>
            <a:spLocks noGrp="1"/>
          </p:cNvSpPr>
          <p:nvPr>
            <p:ph idx="1"/>
          </p:nvPr>
        </p:nvSpPr>
        <p:spPr>
          <a:xfrm>
            <a:off x="1553129" y="1988269"/>
            <a:ext cx="10178322" cy="3593591"/>
          </a:xfrm>
        </p:spPr>
        <p:txBody>
          <a:bodyPr>
            <a:normAutofit/>
          </a:bodyPr>
          <a:lstStyle/>
          <a:p>
            <a:pPr>
              <a:buNone/>
            </a:pPr>
            <a:r>
              <a:rPr lang="en-US" dirty="0"/>
              <a:t> </a:t>
            </a:r>
          </a:p>
          <a:p>
            <a:pPr lvl="0"/>
            <a:r>
              <a:rPr lang="en-US" dirty="0"/>
              <a:t>No need of manual record which take up large space when there are many users, like in a community. </a:t>
            </a:r>
          </a:p>
          <a:p>
            <a:pPr lvl="0"/>
            <a:r>
              <a:rPr lang="en-US" dirty="0"/>
              <a:t>The data can be more efficient and detailed</a:t>
            </a:r>
          </a:p>
          <a:p>
            <a:pPr>
              <a:buNone/>
            </a:pPr>
            <a:r>
              <a:rPr lang="en-US" dirty="0"/>
              <a:t> </a:t>
            </a:r>
          </a:p>
          <a:p>
            <a:pPr lvl="0"/>
            <a:r>
              <a:rPr lang="en-US" dirty="0"/>
              <a:t>Possibility of human error is less and there is no possibility of duplication of data.</a:t>
            </a:r>
          </a:p>
          <a:p>
            <a:pPr>
              <a:buNone/>
            </a:pPr>
            <a:endParaRPr lang="en-US" dirty="0"/>
          </a:p>
          <a:p>
            <a:pPr lvl="0"/>
            <a:r>
              <a:rPr lang="en-US" dirty="0"/>
              <a:t>There will be more storage capacity.</a:t>
            </a:r>
          </a:p>
          <a:p>
            <a:endParaRPr lang="en-US" dirty="0"/>
          </a:p>
        </p:txBody>
      </p:sp>
    </p:spTree>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otalTime>1649</TotalTime>
  <Words>2014</Words>
  <Application>Microsoft Office PowerPoint</Application>
  <PresentationFormat>Widescreen</PresentationFormat>
  <Paragraphs>154</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Gill Sans MT</vt:lpstr>
      <vt:lpstr>Impact</vt:lpstr>
      <vt:lpstr>Symbol</vt:lpstr>
      <vt:lpstr>Times New Roman</vt:lpstr>
      <vt:lpstr>Badge</vt:lpstr>
      <vt:lpstr>Database management system(CSE2004)  COMMUNITY BOOK HOUSE CENTER </vt:lpstr>
      <vt:lpstr>ABSTRACT</vt:lpstr>
      <vt:lpstr>INTRODUCTION</vt:lpstr>
      <vt:lpstr>  </vt:lpstr>
      <vt:lpstr>OBJECTIVES</vt:lpstr>
      <vt:lpstr>EXIXTING SYSTEM</vt:lpstr>
      <vt:lpstr>LIMITATIONS OF EXISTING SYSTEM</vt:lpstr>
      <vt:lpstr>PROPOSED METHODOLOGY</vt:lpstr>
      <vt:lpstr>WHY DBMS FOR THIS PROJECT?</vt:lpstr>
      <vt:lpstr>E-R DIAGRAM</vt:lpstr>
      <vt:lpstr>RELATIONAL SCHEMA</vt:lpstr>
      <vt:lpstr>ARCHITECTURE DIAGRAM</vt:lpstr>
      <vt:lpstr> </vt:lpstr>
      <vt:lpstr>MODULES</vt:lpstr>
      <vt:lpstr> </vt:lpstr>
      <vt:lpstr>  </vt:lpstr>
      <vt:lpstr>  </vt:lpstr>
      <vt:lpstr> </vt:lpstr>
      <vt:lpstr>IMPLEMENTATION DETAILS</vt:lpstr>
      <vt:lpstr>  </vt:lpstr>
      <vt:lpstr>OUTPUT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computer interaction (CSE4015) Project review</dc:title>
  <dc:creator>Priyam</dc:creator>
  <cp:lastModifiedBy>ADAVELLI ROHAN REDDY</cp:lastModifiedBy>
  <cp:revision>121</cp:revision>
  <dcterms:created xsi:type="dcterms:W3CDTF">2020-07-30T09:21:54Z</dcterms:created>
  <dcterms:modified xsi:type="dcterms:W3CDTF">2021-11-24T12:27:40Z</dcterms:modified>
</cp:coreProperties>
</file>